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3"/>
  </p:notesMasterIdLst>
  <p:sldIdLst>
    <p:sldId id="285" r:id="rId5"/>
    <p:sldId id="378" r:id="rId6"/>
    <p:sldId id="500" r:id="rId7"/>
    <p:sldId id="501" r:id="rId8"/>
    <p:sldId id="464" r:id="rId9"/>
    <p:sldId id="459" r:id="rId10"/>
    <p:sldId id="489" r:id="rId11"/>
    <p:sldId id="491" r:id="rId12"/>
    <p:sldId id="499" r:id="rId13"/>
    <p:sldId id="476" r:id="rId14"/>
    <p:sldId id="503" r:id="rId15"/>
    <p:sldId id="502" r:id="rId16"/>
    <p:sldId id="477" r:id="rId17"/>
    <p:sldId id="480" r:id="rId18"/>
    <p:sldId id="496" r:id="rId19"/>
    <p:sldId id="497" r:id="rId20"/>
    <p:sldId id="478" r:id="rId21"/>
    <p:sldId id="33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MOU" lastIdx="2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C0000"/>
    <a:srgbClr val="FF7500"/>
    <a:srgbClr val="FF8B00"/>
    <a:srgbClr val="97FF01"/>
    <a:srgbClr val="FB5901"/>
    <a:srgbClr val="00FF92"/>
    <a:srgbClr val="FFEE00"/>
    <a:srgbClr val="01A1F8"/>
    <a:srgbClr val="60FF44"/>
    <a:srgbClr val="A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7" autoAdjust="0"/>
    <p:restoredTop sz="78413" autoAdjust="0"/>
  </p:normalViewPr>
  <p:slideViewPr>
    <p:cSldViewPr snapToGrid="0" showGuides="1">
      <p:cViewPr varScale="1">
        <p:scale>
          <a:sx n="124" d="100"/>
          <a:sy n="124" d="100"/>
        </p:scale>
        <p:origin x="1712" y="18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10/29/18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Mathew</a:t>
            </a:r>
          </a:p>
          <a:p>
            <a:r>
              <a:rPr lang="en-US" dirty="0" err="1"/>
              <a:t>Hyperopt</a:t>
            </a:r>
            <a:endParaRPr lang="en-US" dirty="0"/>
          </a:p>
          <a:p>
            <a:r>
              <a:rPr lang="en-US" dirty="0"/>
              <a:t>TPE (Tree </a:t>
            </a:r>
            <a:r>
              <a:rPr lang="en-US" dirty="0" err="1"/>
              <a:t>Parzen</a:t>
            </a:r>
            <a:r>
              <a:rPr lang="en-US" dirty="0"/>
              <a:t> Estimator)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2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25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29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39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Earlier layers detect primitives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Later layers for bounding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3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675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7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6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55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49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8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Natural Language Processing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Sentiment analysis/mood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1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was created to identify images of cats.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44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388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87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956022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4337023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908228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658575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37" y="437055"/>
            <a:ext cx="979394" cy="585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3653D6-5250-684E-A5F0-80EBF5614B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B9ACC-2BAC-F340-9F15-FFD6524C84E6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89097-F33F-7A42-9161-97A12FB4CA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35131-73FE-0340-AA35-155FC847328E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226EFF-04A4-EE40-B780-2841E2D5D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32C429-2643-C145-A18D-07B72BBC3F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05086-9243-1246-9186-959EBE080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46018-ADA8-2046-9362-1856F98BB2E2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1A3D8-82D9-4648-97FE-C13CF88AD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DB3FB-9548-564A-AB9E-E1242950B79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76002-185A-0A4D-B468-2D6E85D126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B3208-1F34-944B-967D-A488356A9DD1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3E460-F7D9-F94F-99A6-1070DC215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2B89E4-8AFB-454F-AF24-B0BC0663435F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6F658-EC5C-8D47-AB92-64FBF345A7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A497AD-56A3-0545-B9DA-5EDABF7EF4E6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C08FE-47A6-824D-9EF9-9519B87CC4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69128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E527F-32CE-7040-9899-F5464B2E9D06}"/>
              </a:ext>
            </a:extLst>
          </p:cNvPr>
          <p:cNvSpPr txBox="1"/>
          <p:nvPr userDrawn="1"/>
        </p:nvSpPr>
        <p:spPr>
          <a:xfrm>
            <a:off x="336789" y="478680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7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0E1A2-22DB-244E-AA24-348A87BFC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B656C-CD49-C148-84E0-FBBC225965C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A2052-E4A3-8643-8D58-67C03480DB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4DA79-8977-EC40-AAAD-37FA241D82F4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20324-79D6-1F4D-976C-E7DC46C48E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FC996-4A38-CD4A-9B1D-81BF316BC29B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955F6-5DBD-B44A-9E8A-6ECFCF8C7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76F8C-E744-A345-A0A9-F29DBBFBA240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F7799-4078-8E4E-AB6A-26BB1570B8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A5245-BF23-9746-BBEC-E0738603868C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378DF-AB4A-AC47-88FE-15496F2B6D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A23923-DEF3-F843-81B7-048B38E445AD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D9A4FD-3073-764B-B64F-84B89F8771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A8B756-EE45-DF4C-93AB-D07BEDF9D131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24955A-7FE0-8942-8157-1DE71DC29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95BA3E-4C94-5845-A648-9C0693918F57}"/>
              </a:ext>
            </a:extLst>
          </p:cNvPr>
          <p:cNvSpPr txBox="1"/>
          <p:nvPr userDrawn="1"/>
        </p:nvSpPr>
        <p:spPr>
          <a:xfrm>
            <a:off x="336789" y="4802438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9AAB3-0F47-644D-820A-88B9E11EF47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438" y="4699096"/>
            <a:ext cx="443363" cy="26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31278-81AC-714D-8137-BA0BF5EE38A1}"/>
              </a:ext>
            </a:extLst>
          </p:cNvPr>
          <p:cNvSpPr txBox="1"/>
          <p:nvPr userDrawn="1"/>
        </p:nvSpPr>
        <p:spPr>
          <a:xfrm>
            <a:off x="336789" y="4794623"/>
            <a:ext cx="444718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2018, Amazon Web Services, Inc. or its Affiliates. All rights reserved. </a:t>
            </a:r>
            <a:r>
              <a:rPr lang="en-US" sz="70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70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  <p:sldLayoutId id="21474836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sagemaker-examples" TargetMode="External"/><Relationship Id="rId2" Type="http://schemas.openxmlformats.org/officeDocument/2006/relationships/hyperlink" Target="https://medium.com/apache-mxnet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7898" y="3956022"/>
            <a:ext cx="5110261" cy="433387"/>
          </a:xfrm>
        </p:spPr>
        <p:txBody>
          <a:bodyPr>
            <a:normAutofit/>
          </a:bodyPr>
          <a:lstStyle/>
          <a:p>
            <a:r>
              <a:rPr lang="en-US" dirty="0" err="1"/>
              <a:t>MXNet</a:t>
            </a:r>
            <a:r>
              <a:rPr lang="en-US" dirty="0"/>
              <a:t> Team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/>
              <a:t>An Introduction to Single-Shot </a:t>
            </a:r>
            <a:r>
              <a:rPr lang="en-US" sz="3600" dirty="0" err="1"/>
              <a:t>MultiBox</a:t>
            </a:r>
            <a:r>
              <a:rPr lang="en-US" sz="3600" dirty="0"/>
              <a:t> 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C15A1-C151-AA45-BEF5-2D5FC3C5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07" y="735126"/>
            <a:ext cx="8322068" cy="37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6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4C57F1-AC09-7444-8588-198BD926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212" y="1273995"/>
            <a:ext cx="9133296" cy="25788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768118-8FFE-9041-AE9B-181928600A82}"/>
              </a:ext>
            </a:extLst>
          </p:cNvPr>
          <p:cNvSpPr/>
          <p:nvPr/>
        </p:nvSpPr>
        <p:spPr>
          <a:xfrm>
            <a:off x="336789" y="4189127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www.researchgate.net</a:t>
            </a:r>
            <a:r>
              <a:rPr lang="en-US" sz="1000" dirty="0"/>
              <a:t>/publication/322477802_Effects_of_user-provided_photos_on_hotel_review_helpfulness_An_analytical_approach_with_deep_leaning/</a:t>
            </a:r>
            <a:r>
              <a:rPr lang="en-US" sz="1000" dirty="0" err="1"/>
              <a:t>figures?lo</a:t>
            </a:r>
            <a:r>
              <a:rPr lang="en-US" sz="10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38970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LeNet-5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4AD12F-E983-CB41-A922-CDAE43ED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9878"/>
            <a:ext cx="9144000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39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Single-Shot Detection Architecture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B2282-C098-A549-B7BD-3202F53F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3" y="1175657"/>
            <a:ext cx="8815577" cy="25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66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Another scene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DD9731-3A63-394D-B820-2F9BF07F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21" y="762000"/>
            <a:ext cx="3427040" cy="33734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E1ABBD-45A2-F647-84B0-3E1531D189AC}"/>
              </a:ext>
            </a:extLst>
          </p:cNvPr>
          <p:cNvSpPr/>
          <p:nvPr/>
        </p:nvSpPr>
        <p:spPr>
          <a:xfrm>
            <a:off x="701040" y="433809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medium.com</a:t>
            </a:r>
            <a:r>
              <a:rPr lang="en-US" sz="1000" dirty="0"/>
              <a:t>/@</a:t>
            </a:r>
            <a:r>
              <a:rPr lang="en-US" sz="1000" dirty="0" err="1"/>
              <a:t>jonathan_hui</a:t>
            </a:r>
            <a:r>
              <a:rPr lang="en-US" sz="1000" dirty="0"/>
              <a:t>/ssd-object-detection-single-shot-multibox-detector-for-real-time-processing-9bd8deac0e06</a:t>
            </a:r>
          </a:p>
        </p:txBody>
      </p:sp>
    </p:spTree>
    <p:extLst>
      <p:ext uri="{BB962C8B-B14F-4D97-AF65-F5344CB8AC3E}">
        <p14:creationId xmlns:p14="http://schemas.microsoft.com/office/powerpoint/2010/main" val="1340140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441D89-40D1-B149-AA31-B95F2E00C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1" y="775390"/>
            <a:ext cx="6918960" cy="34387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395C49-2B8E-1C41-B3DF-F161F3FEE56A}"/>
              </a:ext>
            </a:extLst>
          </p:cNvPr>
          <p:cNvSpPr/>
          <p:nvPr/>
        </p:nvSpPr>
        <p:spPr>
          <a:xfrm>
            <a:off x="701040" y="433809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medium.com</a:t>
            </a:r>
            <a:r>
              <a:rPr lang="en-US" sz="1000" dirty="0"/>
              <a:t>/@</a:t>
            </a:r>
            <a:r>
              <a:rPr lang="en-US" sz="1000" dirty="0" err="1"/>
              <a:t>jonathan_hui</a:t>
            </a:r>
            <a:r>
              <a:rPr lang="en-US" sz="1000" dirty="0"/>
              <a:t>/ssd-object-detection-single-shot-multibox-detector-for-real-time-processing-9bd8deac0e06</a:t>
            </a:r>
          </a:p>
        </p:txBody>
      </p:sp>
    </p:spTree>
    <p:extLst>
      <p:ext uri="{BB962C8B-B14F-4D97-AF65-F5344CB8AC3E}">
        <p14:creationId xmlns:p14="http://schemas.microsoft.com/office/powerpoint/2010/main" val="80946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395C49-2B8E-1C41-B3DF-F161F3FEE56A}"/>
              </a:ext>
            </a:extLst>
          </p:cNvPr>
          <p:cNvSpPr/>
          <p:nvPr/>
        </p:nvSpPr>
        <p:spPr>
          <a:xfrm>
            <a:off x="701040" y="433809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medium.com</a:t>
            </a:r>
            <a:r>
              <a:rPr lang="en-US" sz="1000" dirty="0"/>
              <a:t>/@</a:t>
            </a:r>
            <a:r>
              <a:rPr lang="en-US" sz="1000" dirty="0" err="1"/>
              <a:t>jonathan_hui</a:t>
            </a:r>
            <a:r>
              <a:rPr lang="en-US" sz="1000" dirty="0"/>
              <a:t>/ssd-object-detection-single-shot-multibox-detector-for-real-time-processing-9bd8deac0e06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3BA9E-822A-7949-83F1-ECD4776C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1" y="302330"/>
            <a:ext cx="7782560" cy="38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8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Default boxes the Receptive field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1A37E8-43F7-BE4F-B143-DF9B978F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660677"/>
            <a:ext cx="5683250" cy="3991112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572593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3F35DA-C0F8-804A-8E6E-65AC7E7B974F}"/>
              </a:ext>
            </a:extLst>
          </p:cNvPr>
          <p:cNvSpPr txBox="1">
            <a:spLocks/>
          </p:cNvSpPr>
          <p:nvPr/>
        </p:nvSpPr>
        <p:spPr>
          <a:xfrm>
            <a:off x="385884" y="2452678"/>
            <a:ext cx="7772400" cy="1562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i="0" kern="1200" cap="none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b="0" dirty="0">
                <a:solidFill>
                  <a:schemeClr val="bg1">
                    <a:lumMod val="65000"/>
                  </a:schemeClr>
                </a:solidFill>
              </a:rPr>
              <a:t>And don’t forget to check out:</a:t>
            </a:r>
            <a:br>
              <a:rPr lang="en-US" sz="20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https://medium.com/apache-mxnet</a:t>
            </a:r>
            <a:br>
              <a:rPr lang="en-US" sz="2000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000" b="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https://github.com/awslabs/amazon-sagemaker-examples</a:t>
            </a:r>
            <a:r>
              <a:rPr lang="en-US" sz="2000" b="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908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6B1C0C-3A6A-AF4A-B9C9-E91ED6EF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4370"/>
            <a:ext cx="9144000" cy="37947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76C8E8-43F5-DA4A-82D7-C05C397E7AB9}"/>
              </a:ext>
            </a:extLst>
          </p:cNvPr>
          <p:cNvSpPr/>
          <p:nvPr/>
        </p:nvSpPr>
        <p:spPr>
          <a:xfrm>
            <a:off x="336789" y="448282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medium.com</a:t>
            </a:r>
            <a:r>
              <a:rPr lang="en-US" sz="1000" dirty="0"/>
              <a:t>/comet-app/review-of-deep-learning-algorithms-for-object-detection-c1f3d437b852</a:t>
            </a:r>
          </a:p>
        </p:txBody>
      </p:sp>
    </p:spTree>
    <p:extLst>
      <p:ext uri="{BB962C8B-B14F-4D97-AF65-F5344CB8AC3E}">
        <p14:creationId xmlns:p14="http://schemas.microsoft.com/office/powerpoint/2010/main" val="392545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Detection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8EF61-6E10-7949-BEC1-72625382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33" y="1126671"/>
            <a:ext cx="7416415" cy="27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2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3FB38-9D2D-234C-BB80-C80C2C428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56" y="1335640"/>
            <a:ext cx="8332629" cy="2283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36927B-DD39-294F-ACE1-55D9C464AD18}"/>
              </a:ext>
            </a:extLst>
          </p:cNvPr>
          <p:cNvSpPr/>
          <p:nvPr/>
        </p:nvSpPr>
        <p:spPr>
          <a:xfrm>
            <a:off x="336789" y="429446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medium.com</a:t>
            </a:r>
            <a:r>
              <a:rPr lang="en-US" sz="1000" dirty="0"/>
              <a:t>/@</a:t>
            </a:r>
            <a:r>
              <a:rPr lang="en-US" sz="1000" dirty="0" err="1"/>
              <a:t>jonathan_hui</a:t>
            </a:r>
            <a:r>
              <a:rPr lang="en-US" sz="1000" dirty="0"/>
              <a:t>/object-detection-speed-and-accuracy-comparison-faster-r-cnn-r-fcn-ssd-and-yolo-5425656ae359</a:t>
            </a:r>
          </a:p>
        </p:txBody>
      </p:sp>
    </p:spTree>
    <p:extLst>
      <p:ext uri="{BB962C8B-B14F-4D97-AF65-F5344CB8AC3E}">
        <p14:creationId xmlns:p14="http://schemas.microsoft.com/office/powerpoint/2010/main" val="147076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What does the input look like?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9419B-C126-9440-BB97-2315FFF2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29" y="879631"/>
            <a:ext cx="4200071" cy="29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1399-20B8-0F44-A1AF-B4508B96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48" y="214999"/>
            <a:ext cx="8205304" cy="545741"/>
          </a:xfrm>
        </p:spPr>
        <p:txBody>
          <a:bodyPr/>
          <a:lstStyle/>
          <a:p>
            <a:pPr algn="ctr"/>
            <a:r>
              <a:rPr lang="en-US" b="1" dirty="0"/>
              <a:t>What does the training data look like?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69140-2B48-CD45-9D83-F5B80154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48" y="1530849"/>
            <a:ext cx="4374150" cy="27196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349D9D-CB0F-A742-9BEF-3EAD329A345D}"/>
              </a:ext>
            </a:extLst>
          </p:cNvPr>
          <p:cNvSpPr/>
          <p:nvPr/>
        </p:nvSpPr>
        <p:spPr>
          <a:xfrm>
            <a:off x="5198725" y="1092410"/>
            <a:ext cx="3628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Source Code Pro"/>
              </a:rPr>
              <a:t>[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Source Code Pro"/>
              </a:rPr>
              <a:t>class_id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Source Code Pro"/>
              </a:rPr>
              <a:t>, confidence, </a:t>
            </a:r>
            <a:r>
              <a:rPr lang="en-US" dirty="0" err="1">
                <a:solidFill>
                  <a:schemeClr val="accent1"/>
                </a:solidFill>
                <a:latin typeface="Source Code Pro"/>
              </a:rPr>
              <a:t>xmin</a:t>
            </a:r>
            <a:r>
              <a:rPr lang="en-US" dirty="0">
                <a:solidFill>
                  <a:schemeClr val="accent1"/>
                </a:solidFill>
                <a:latin typeface="Source Code Pro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Source Code Pro"/>
              </a:rPr>
              <a:t>ymin</a:t>
            </a:r>
            <a:r>
              <a:rPr lang="en-US" dirty="0">
                <a:solidFill>
                  <a:schemeClr val="accent1"/>
                </a:solidFill>
                <a:latin typeface="Source Code Pro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Source Code Pro"/>
              </a:rPr>
              <a:t>xmax</a:t>
            </a:r>
            <a:r>
              <a:rPr lang="en-US" dirty="0">
                <a:solidFill>
                  <a:schemeClr val="accent1"/>
                </a:solidFill>
                <a:latin typeface="Source Code Pro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Source Code Pro"/>
              </a:rPr>
              <a:t>ymax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Source Code Pro"/>
              </a:rPr>
              <a:t>]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0D3E94-32AE-A949-965B-825EEC353E38}"/>
              </a:ext>
            </a:extLst>
          </p:cNvPr>
          <p:cNvSpPr/>
          <p:nvPr/>
        </p:nvSpPr>
        <p:spPr>
          <a:xfrm>
            <a:off x="5198725" y="2090056"/>
            <a:ext cx="36283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ourier" pitchFamily="2" charset="0"/>
              </a:rPr>
              <a:t>[[1, 0.70350, </a:t>
            </a:r>
          </a:p>
          <a:p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0.0, 0.2088, 0.5373, 1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ourier" pitchFamily="2" charset="0"/>
              </a:rPr>
              <a:t>],</a:t>
            </a:r>
          </a:p>
          <a:p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latin typeface="Courier" pitchFamily="2" charset="0"/>
            </a:endParaRP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ourier" pitchFamily="2" charset="0"/>
              </a:rPr>
              <a:t>[2, 0.7135, </a:t>
            </a:r>
          </a:p>
          <a:p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0.6214, 0.1638, 1, 1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ourier" pitchFamily="2" charset="0"/>
              </a:rPr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220059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Example training data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A19F3B-1172-0948-9D98-47E1529CFE0F}"/>
              </a:ext>
            </a:extLst>
          </p:cNvPr>
          <p:cNvSpPr/>
          <p:nvPr/>
        </p:nvSpPr>
        <p:spPr>
          <a:xfrm>
            <a:off x="264160" y="738991"/>
            <a:ext cx="8442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Courier" pitchFamily="2" charset="0"/>
              </a:rPr>
              <a:t>DataBatch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latin typeface="Courier" pitchFamily="2" charset="0"/>
              </a:rPr>
              <a:t>: </a:t>
            </a: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ourier" pitchFamily="2" charset="0"/>
              </a:rPr>
              <a:t>data shapes : [(32, 3, 256, 256)] </a:t>
            </a: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ourier" pitchFamily="2" charset="0"/>
              </a:rPr>
              <a:t>label shapes: [(32, 6)]</a:t>
            </a:r>
            <a:endParaRPr lang="en-US" b="0" i="0" dirty="0">
              <a:solidFill>
                <a:schemeClr val="tx1">
                  <a:lumMod val="40000"/>
                  <a:lumOff val="60000"/>
                </a:schemeClr>
              </a:solidFill>
              <a:effectLst/>
              <a:latin typeface="Courier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2570C3-50AB-FE4B-9CCF-92EBE1CEF1A5}"/>
              </a:ext>
            </a:extLst>
          </p:cNvPr>
          <p:cNvSpPr/>
          <p:nvPr/>
        </p:nvSpPr>
        <p:spPr>
          <a:xfrm>
            <a:off x="325120" y="1836271"/>
            <a:ext cx="8442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Courier" pitchFamily="2" charset="0"/>
              </a:rPr>
              <a:t>[[1  0. 0.75724518 0.34316057 0.93332517 0.70017999]]</a:t>
            </a:r>
            <a:endParaRPr lang="en-US" b="0" i="0" dirty="0">
              <a:solidFill>
                <a:schemeClr val="tx1">
                  <a:lumMod val="40000"/>
                  <a:lumOff val="60000"/>
                </a:schemeClr>
              </a:solidFill>
              <a:effectLst/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0A380-EF57-604E-B9A1-7981A899D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2205603"/>
            <a:ext cx="2484483" cy="238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9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Intersection over Union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86372-F877-5340-BBAA-89ACEDB1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9" y="934720"/>
            <a:ext cx="3806613" cy="28549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9538D-3EFE-A945-AF1C-3E548B44FE7D}"/>
              </a:ext>
            </a:extLst>
          </p:cNvPr>
          <p:cNvSpPr/>
          <p:nvPr/>
        </p:nvSpPr>
        <p:spPr>
          <a:xfrm>
            <a:off x="381000" y="428276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www.pyimagesearch.com</a:t>
            </a:r>
            <a:r>
              <a:rPr lang="en-US" sz="1000" dirty="0"/>
              <a:t>/2016/11/07/intersection-over-union-</a:t>
            </a:r>
            <a:r>
              <a:rPr lang="en-US" sz="1000" dirty="0" err="1"/>
              <a:t>iou</a:t>
            </a:r>
            <a:r>
              <a:rPr lang="en-US" sz="1000" dirty="0"/>
              <a:t>-for-object-detection/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22E54-BA8C-5646-96B3-D2B7FE21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379" y="934720"/>
            <a:ext cx="2316863" cy="1807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AB9E1-B55F-6C4B-8093-0E8105F70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93" y="2890520"/>
            <a:ext cx="38100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Single-Shot Detection Default Boxes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16755-6D47-9243-9A35-1EF854BC5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320800"/>
            <a:ext cx="6642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92252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50101</TotalTime>
  <Words>291</Words>
  <Application>Microsoft Macintosh PowerPoint</Application>
  <PresentationFormat>On-screen Show (16:9)</PresentationFormat>
  <Paragraphs>58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Amazon Ember</vt:lpstr>
      <vt:lpstr>Amazon Ember Light</vt:lpstr>
      <vt:lpstr>Amazon Ember Regular</vt:lpstr>
      <vt:lpstr>Arial</vt:lpstr>
      <vt:lpstr>Calibri</vt:lpstr>
      <vt:lpstr>Consolas</vt:lpstr>
      <vt:lpstr>Courier</vt:lpstr>
      <vt:lpstr>Lucida Console</vt:lpstr>
      <vt:lpstr>Source Code Pro</vt:lpstr>
      <vt:lpstr>Times New Roman</vt:lpstr>
      <vt:lpstr>DeckTemplate-AWS</vt:lpstr>
      <vt:lpstr>PowerPoint Presentation</vt:lpstr>
      <vt:lpstr>PowerPoint Presentation</vt:lpstr>
      <vt:lpstr>What is Object Detection </vt:lpstr>
      <vt:lpstr>Comparison of Algorithms</vt:lpstr>
      <vt:lpstr>PowerPoint Presentation</vt:lpstr>
      <vt:lpstr>What does the training data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172</cp:revision>
  <dcterms:created xsi:type="dcterms:W3CDTF">2016-06-17T18:22:10Z</dcterms:created>
  <dcterms:modified xsi:type="dcterms:W3CDTF">2018-10-30T08:42:55Z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